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7" r:id="rId2"/>
    <p:sldId id="259" r:id="rId3"/>
  </p:sldIdLst>
  <p:sldSz cx="7772400" cy="1005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146"/>
    <p:restoredTop sz="94679"/>
  </p:normalViewPr>
  <p:slideViewPr>
    <p:cSldViewPr snapToGrid="0" snapToObjects="1">
      <p:cViewPr>
        <p:scale>
          <a:sx n="158" d="100"/>
          <a:sy n="158" d="100"/>
        </p:scale>
        <p:origin x="1232"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82930" y="1646133"/>
            <a:ext cx="6606540" cy="3501813"/>
          </a:xfrm>
        </p:spPr>
        <p:txBody>
          <a:bodyPr anchor="b"/>
          <a:lstStyle>
            <a:lvl1pPr algn="ctr">
              <a:defRPr sz="5100"/>
            </a:lvl1pPr>
          </a:lstStyle>
          <a:p>
            <a:r>
              <a:rPr lang="en-US"/>
              <a:t>Click to edit Master title style</a:t>
            </a:r>
            <a:endParaRPr lang="en-US" dirty="0"/>
          </a:p>
        </p:txBody>
      </p:sp>
      <p:sp>
        <p:nvSpPr>
          <p:cNvPr id="3" name="Subtitle 2"/>
          <p:cNvSpPr>
            <a:spLocks noGrp="1"/>
          </p:cNvSpPr>
          <p:nvPr>
            <p:ph type="subTitle" idx="1"/>
          </p:nvPr>
        </p:nvSpPr>
        <p:spPr>
          <a:xfrm>
            <a:off x="971550" y="5282989"/>
            <a:ext cx="5829300" cy="2428451"/>
          </a:xfrm>
        </p:spPr>
        <p:txBody>
          <a:bodyPr/>
          <a:lstStyle>
            <a:lvl1pPr marL="0" indent="0" algn="ctr">
              <a:buNone/>
              <a:defRPr sz="2040"/>
            </a:lvl1pPr>
            <a:lvl2pPr marL="388620" indent="0" algn="ctr">
              <a:buNone/>
              <a:defRPr sz="1700"/>
            </a:lvl2pPr>
            <a:lvl3pPr marL="777240" indent="0" algn="ctr">
              <a:buNone/>
              <a:defRPr sz="1530"/>
            </a:lvl3pPr>
            <a:lvl4pPr marL="1165860" indent="0" algn="ctr">
              <a:buNone/>
              <a:defRPr sz="1360"/>
            </a:lvl4pPr>
            <a:lvl5pPr marL="1554480" indent="0" algn="ctr">
              <a:buNone/>
              <a:defRPr sz="1360"/>
            </a:lvl5pPr>
            <a:lvl6pPr marL="1943100" indent="0" algn="ctr">
              <a:buNone/>
              <a:defRPr sz="1360"/>
            </a:lvl6pPr>
            <a:lvl7pPr marL="2331720" indent="0" algn="ctr">
              <a:buNone/>
              <a:defRPr sz="1360"/>
            </a:lvl7pPr>
            <a:lvl8pPr marL="2720340" indent="0" algn="ctr">
              <a:buNone/>
              <a:defRPr sz="1360"/>
            </a:lvl8pPr>
            <a:lvl9pPr marL="3108960" indent="0" algn="ctr">
              <a:buNone/>
              <a:defRPr sz="13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23CA681-24E1-0D40-ABE9-22CBFDC0B41D}" type="datetimeFigureOut">
              <a:rPr lang="en-US" smtClean="0"/>
              <a:t>1/15/20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61E81F-902D-7343-BA43-5D0418542F69}" type="slidenum">
              <a:rPr lang="en-US" smtClean="0"/>
              <a:t>‹#›</a:t>
            </a:fld>
            <a:endParaRPr lang="en-US"/>
          </a:p>
        </p:txBody>
      </p:sp>
    </p:spTree>
    <p:extLst>
      <p:ext uri="{BB962C8B-B14F-4D97-AF65-F5344CB8AC3E}">
        <p14:creationId xmlns:p14="http://schemas.microsoft.com/office/powerpoint/2010/main" val="34492785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3CA681-24E1-0D40-ABE9-22CBFDC0B41D}" type="datetimeFigureOut">
              <a:rPr lang="en-US" smtClean="0"/>
              <a:t>1/15/20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61E81F-902D-7343-BA43-5D0418542F69}" type="slidenum">
              <a:rPr lang="en-US" smtClean="0"/>
              <a:t>‹#›</a:t>
            </a:fld>
            <a:endParaRPr lang="en-US"/>
          </a:p>
        </p:txBody>
      </p:sp>
    </p:spTree>
    <p:extLst>
      <p:ext uri="{BB962C8B-B14F-4D97-AF65-F5344CB8AC3E}">
        <p14:creationId xmlns:p14="http://schemas.microsoft.com/office/powerpoint/2010/main" val="4628180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562124" y="535517"/>
            <a:ext cx="1675924" cy="852402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34353" y="535517"/>
            <a:ext cx="4930616" cy="852402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3CA681-24E1-0D40-ABE9-22CBFDC0B41D}" type="datetimeFigureOut">
              <a:rPr lang="en-US" smtClean="0"/>
              <a:t>1/15/20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61E81F-902D-7343-BA43-5D0418542F69}" type="slidenum">
              <a:rPr lang="en-US" smtClean="0"/>
              <a:t>‹#›</a:t>
            </a:fld>
            <a:endParaRPr lang="en-US"/>
          </a:p>
        </p:txBody>
      </p:sp>
    </p:spTree>
    <p:extLst>
      <p:ext uri="{BB962C8B-B14F-4D97-AF65-F5344CB8AC3E}">
        <p14:creationId xmlns:p14="http://schemas.microsoft.com/office/powerpoint/2010/main" val="4089967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3CA681-24E1-0D40-ABE9-22CBFDC0B41D}" type="datetimeFigureOut">
              <a:rPr lang="en-US" smtClean="0"/>
              <a:t>1/15/20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61E81F-902D-7343-BA43-5D0418542F69}" type="slidenum">
              <a:rPr lang="en-US" smtClean="0"/>
              <a:t>‹#›</a:t>
            </a:fld>
            <a:endParaRPr lang="en-US"/>
          </a:p>
        </p:txBody>
      </p:sp>
    </p:spTree>
    <p:extLst>
      <p:ext uri="{BB962C8B-B14F-4D97-AF65-F5344CB8AC3E}">
        <p14:creationId xmlns:p14="http://schemas.microsoft.com/office/powerpoint/2010/main" val="1628192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30305" y="2507618"/>
            <a:ext cx="6703695" cy="4184014"/>
          </a:xfrm>
        </p:spPr>
        <p:txBody>
          <a:bodyPr anchor="b"/>
          <a:lstStyle>
            <a:lvl1pPr>
              <a:defRPr sz="5100"/>
            </a:lvl1pPr>
          </a:lstStyle>
          <a:p>
            <a:r>
              <a:rPr lang="en-US"/>
              <a:t>Click to edit Master title style</a:t>
            </a:r>
            <a:endParaRPr lang="en-US" dirty="0"/>
          </a:p>
        </p:txBody>
      </p:sp>
      <p:sp>
        <p:nvSpPr>
          <p:cNvPr id="3" name="Text Placeholder 2"/>
          <p:cNvSpPr>
            <a:spLocks noGrp="1"/>
          </p:cNvSpPr>
          <p:nvPr>
            <p:ph type="body" idx="1"/>
          </p:nvPr>
        </p:nvSpPr>
        <p:spPr>
          <a:xfrm>
            <a:off x="530305" y="6731215"/>
            <a:ext cx="6703695" cy="2200274"/>
          </a:xfrm>
        </p:spPr>
        <p:txBody>
          <a:bodyPr/>
          <a:lstStyle>
            <a:lvl1pPr marL="0" indent="0">
              <a:buNone/>
              <a:defRPr sz="2040">
                <a:solidFill>
                  <a:schemeClr val="tx1"/>
                </a:solidFill>
              </a:defRPr>
            </a:lvl1pPr>
            <a:lvl2pPr marL="388620" indent="0">
              <a:buNone/>
              <a:defRPr sz="1700">
                <a:solidFill>
                  <a:schemeClr val="tx1">
                    <a:tint val="75000"/>
                  </a:schemeClr>
                </a:solidFill>
              </a:defRPr>
            </a:lvl2pPr>
            <a:lvl3pPr marL="777240" indent="0">
              <a:buNone/>
              <a:defRPr sz="1530">
                <a:solidFill>
                  <a:schemeClr val="tx1">
                    <a:tint val="75000"/>
                  </a:schemeClr>
                </a:solidFill>
              </a:defRPr>
            </a:lvl3pPr>
            <a:lvl4pPr marL="1165860" indent="0">
              <a:buNone/>
              <a:defRPr sz="1360">
                <a:solidFill>
                  <a:schemeClr val="tx1">
                    <a:tint val="75000"/>
                  </a:schemeClr>
                </a:solidFill>
              </a:defRPr>
            </a:lvl4pPr>
            <a:lvl5pPr marL="1554480" indent="0">
              <a:buNone/>
              <a:defRPr sz="1360">
                <a:solidFill>
                  <a:schemeClr val="tx1">
                    <a:tint val="75000"/>
                  </a:schemeClr>
                </a:solidFill>
              </a:defRPr>
            </a:lvl5pPr>
            <a:lvl6pPr marL="1943100" indent="0">
              <a:buNone/>
              <a:defRPr sz="1360">
                <a:solidFill>
                  <a:schemeClr val="tx1">
                    <a:tint val="75000"/>
                  </a:schemeClr>
                </a:solidFill>
              </a:defRPr>
            </a:lvl6pPr>
            <a:lvl7pPr marL="2331720" indent="0">
              <a:buNone/>
              <a:defRPr sz="1360">
                <a:solidFill>
                  <a:schemeClr val="tx1">
                    <a:tint val="75000"/>
                  </a:schemeClr>
                </a:solidFill>
              </a:defRPr>
            </a:lvl7pPr>
            <a:lvl8pPr marL="2720340" indent="0">
              <a:buNone/>
              <a:defRPr sz="1360">
                <a:solidFill>
                  <a:schemeClr val="tx1">
                    <a:tint val="75000"/>
                  </a:schemeClr>
                </a:solidFill>
              </a:defRPr>
            </a:lvl8pPr>
            <a:lvl9pPr marL="3108960" indent="0">
              <a:buNone/>
              <a:defRPr sz="13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3CA681-24E1-0D40-ABE9-22CBFDC0B41D}" type="datetimeFigureOut">
              <a:rPr lang="en-US" smtClean="0"/>
              <a:t>1/15/20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61E81F-902D-7343-BA43-5D0418542F69}" type="slidenum">
              <a:rPr lang="en-US" smtClean="0"/>
              <a:t>‹#›</a:t>
            </a:fld>
            <a:endParaRPr lang="en-US"/>
          </a:p>
        </p:txBody>
      </p:sp>
    </p:spTree>
    <p:extLst>
      <p:ext uri="{BB962C8B-B14F-4D97-AF65-F5344CB8AC3E}">
        <p14:creationId xmlns:p14="http://schemas.microsoft.com/office/powerpoint/2010/main" val="19090510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34353" y="2677584"/>
            <a:ext cx="3303270" cy="6381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934778" y="2677584"/>
            <a:ext cx="3303270" cy="6381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23CA681-24E1-0D40-ABE9-22CBFDC0B41D}" type="datetimeFigureOut">
              <a:rPr lang="en-US" smtClean="0"/>
              <a:t>1/15/20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61E81F-902D-7343-BA43-5D0418542F69}" type="slidenum">
              <a:rPr lang="en-US" smtClean="0"/>
              <a:t>‹#›</a:t>
            </a:fld>
            <a:endParaRPr lang="en-US"/>
          </a:p>
        </p:txBody>
      </p:sp>
    </p:spTree>
    <p:extLst>
      <p:ext uri="{BB962C8B-B14F-4D97-AF65-F5344CB8AC3E}">
        <p14:creationId xmlns:p14="http://schemas.microsoft.com/office/powerpoint/2010/main" val="30421989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5365" y="535519"/>
            <a:ext cx="6703695" cy="1944159"/>
          </a:xfrm>
        </p:spPr>
        <p:txBody>
          <a:bodyPr/>
          <a:lstStyle/>
          <a:p>
            <a:r>
              <a:rPr lang="en-US"/>
              <a:t>Click to edit Master title style</a:t>
            </a:r>
            <a:endParaRPr lang="en-US" dirty="0"/>
          </a:p>
        </p:txBody>
      </p:sp>
      <p:sp>
        <p:nvSpPr>
          <p:cNvPr id="3" name="Text Placeholder 2"/>
          <p:cNvSpPr>
            <a:spLocks noGrp="1"/>
          </p:cNvSpPr>
          <p:nvPr>
            <p:ph type="body" idx="1"/>
          </p:nvPr>
        </p:nvSpPr>
        <p:spPr>
          <a:xfrm>
            <a:off x="535366" y="2465706"/>
            <a:ext cx="3288089"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a:t>Click to edit Master text styles</a:t>
            </a:r>
          </a:p>
        </p:txBody>
      </p:sp>
      <p:sp>
        <p:nvSpPr>
          <p:cNvPr id="4" name="Content Placeholder 3"/>
          <p:cNvSpPr>
            <a:spLocks noGrp="1"/>
          </p:cNvSpPr>
          <p:nvPr>
            <p:ph sz="half" idx="2"/>
          </p:nvPr>
        </p:nvSpPr>
        <p:spPr>
          <a:xfrm>
            <a:off x="535366" y="3674110"/>
            <a:ext cx="3288089" cy="540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934778" y="2465706"/>
            <a:ext cx="3304282"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a:t>Click to edit Master text styles</a:t>
            </a:r>
          </a:p>
        </p:txBody>
      </p:sp>
      <p:sp>
        <p:nvSpPr>
          <p:cNvPr id="6" name="Content Placeholder 5"/>
          <p:cNvSpPr>
            <a:spLocks noGrp="1"/>
          </p:cNvSpPr>
          <p:nvPr>
            <p:ph sz="quarter" idx="4"/>
          </p:nvPr>
        </p:nvSpPr>
        <p:spPr>
          <a:xfrm>
            <a:off x="3934778" y="3674110"/>
            <a:ext cx="3304282" cy="540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23CA681-24E1-0D40-ABE9-22CBFDC0B41D}" type="datetimeFigureOut">
              <a:rPr lang="en-US" smtClean="0"/>
              <a:t>1/15/20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D61E81F-902D-7343-BA43-5D0418542F69}" type="slidenum">
              <a:rPr lang="en-US" smtClean="0"/>
              <a:t>‹#›</a:t>
            </a:fld>
            <a:endParaRPr lang="en-US"/>
          </a:p>
        </p:txBody>
      </p:sp>
    </p:spTree>
    <p:extLst>
      <p:ext uri="{BB962C8B-B14F-4D97-AF65-F5344CB8AC3E}">
        <p14:creationId xmlns:p14="http://schemas.microsoft.com/office/powerpoint/2010/main" val="1065729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23CA681-24E1-0D40-ABE9-22CBFDC0B41D}" type="datetimeFigureOut">
              <a:rPr lang="en-US" smtClean="0"/>
              <a:t>1/15/20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D61E81F-902D-7343-BA43-5D0418542F69}" type="slidenum">
              <a:rPr lang="en-US" smtClean="0"/>
              <a:t>‹#›</a:t>
            </a:fld>
            <a:endParaRPr lang="en-US"/>
          </a:p>
        </p:txBody>
      </p:sp>
    </p:spTree>
    <p:extLst>
      <p:ext uri="{BB962C8B-B14F-4D97-AF65-F5344CB8AC3E}">
        <p14:creationId xmlns:p14="http://schemas.microsoft.com/office/powerpoint/2010/main" val="302523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3CA681-24E1-0D40-ABE9-22CBFDC0B41D}" type="datetimeFigureOut">
              <a:rPr lang="en-US" smtClean="0"/>
              <a:t>1/15/20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D61E81F-902D-7343-BA43-5D0418542F69}" type="slidenum">
              <a:rPr lang="en-US" smtClean="0"/>
              <a:t>‹#›</a:t>
            </a:fld>
            <a:endParaRPr lang="en-US"/>
          </a:p>
        </p:txBody>
      </p:sp>
    </p:spTree>
    <p:extLst>
      <p:ext uri="{BB962C8B-B14F-4D97-AF65-F5344CB8AC3E}">
        <p14:creationId xmlns:p14="http://schemas.microsoft.com/office/powerpoint/2010/main" val="12912345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a:t>Click to edit Master title style</a:t>
            </a:r>
            <a:endParaRPr lang="en-US" dirty="0"/>
          </a:p>
        </p:txBody>
      </p:sp>
      <p:sp>
        <p:nvSpPr>
          <p:cNvPr id="3" name="Content Placeholder 2"/>
          <p:cNvSpPr>
            <a:spLocks noGrp="1"/>
          </p:cNvSpPr>
          <p:nvPr>
            <p:ph idx="1"/>
          </p:nvPr>
        </p:nvSpPr>
        <p:spPr>
          <a:xfrm>
            <a:off x="3304282" y="1448226"/>
            <a:ext cx="3934778" cy="7147983"/>
          </a:xfrm>
        </p:spPr>
        <p:txBody>
          <a:bodyPr/>
          <a:lstStyle>
            <a:lvl1pPr>
              <a:defRPr sz="2720"/>
            </a:lvl1pPr>
            <a:lvl2pPr>
              <a:defRPr sz="2380"/>
            </a:lvl2pPr>
            <a:lvl3pPr>
              <a:defRPr sz="2040"/>
            </a:lvl3pPr>
            <a:lvl4pPr>
              <a:defRPr sz="1700"/>
            </a:lvl4pPr>
            <a:lvl5pPr>
              <a:defRPr sz="1700"/>
            </a:lvl5pPr>
            <a:lvl6pPr>
              <a:defRPr sz="1700"/>
            </a:lvl6pPr>
            <a:lvl7pPr>
              <a:defRPr sz="1700"/>
            </a:lvl7pPr>
            <a:lvl8pPr>
              <a:defRPr sz="1700"/>
            </a:lvl8pPr>
            <a:lvl9pPr>
              <a:defRPr sz="1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a:t>Click to edit Master text styles</a:t>
            </a:r>
          </a:p>
        </p:txBody>
      </p:sp>
      <p:sp>
        <p:nvSpPr>
          <p:cNvPr id="5" name="Date Placeholder 4"/>
          <p:cNvSpPr>
            <a:spLocks noGrp="1"/>
          </p:cNvSpPr>
          <p:nvPr>
            <p:ph type="dt" sz="half" idx="10"/>
          </p:nvPr>
        </p:nvSpPr>
        <p:spPr/>
        <p:txBody>
          <a:bodyPr/>
          <a:lstStyle/>
          <a:p>
            <a:fld id="{E23CA681-24E1-0D40-ABE9-22CBFDC0B41D}" type="datetimeFigureOut">
              <a:rPr lang="en-US" smtClean="0"/>
              <a:t>1/15/20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61E81F-902D-7343-BA43-5D0418542F69}" type="slidenum">
              <a:rPr lang="en-US" smtClean="0"/>
              <a:t>‹#›</a:t>
            </a:fld>
            <a:endParaRPr lang="en-US"/>
          </a:p>
        </p:txBody>
      </p:sp>
    </p:spTree>
    <p:extLst>
      <p:ext uri="{BB962C8B-B14F-4D97-AF65-F5344CB8AC3E}">
        <p14:creationId xmlns:p14="http://schemas.microsoft.com/office/powerpoint/2010/main" val="292146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a:t>Click to edit Master title style</a:t>
            </a:r>
            <a:endParaRPr lang="en-US" dirty="0"/>
          </a:p>
        </p:txBody>
      </p:sp>
      <p:sp>
        <p:nvSpPr>
          <p:cNvPr id="3" name="Picture Placeholder 2"/>
          <p:cNvSpPr>
            <a:spLocks noGrp="1" noChangeAspect="1"/>
          </p:cNvSpPr>
          <p:nvPr>
            <p:ph type="pic" idx="1"/>
          </p:nvPr>
        </p:nvSpPr>
        <p:spPr>
          <a:xfrm>
            <a:off x="3304282" y="1448226"/>
            <a:ext cx="3934778" cy="7147983"/>
          </a:xfrm>
        </p:spPr>
        <p:txBody>
          <a:bodyPr anchor="t"/>
          <a:lstStyle>
            <a:lvl1pPr marL="0" indent="0">
              <a:buNone/>
              <a:defRPr sz="2720"/>
            </a:lvl1pPr>
            <a:lvl2pPr marL="388620" indent="0">
              <a:buNone/>
              <a:defRPr sz="2380"/>
            </a:lvl2pPr>
            <a:lvl3pPr marL="777240" indent="0">
              <a:buNone/>
              <a:defRPr sz="2040"/>
            </a:lvl3pPr>
            <a:lvl4pPr marL="1165860" indent="0">
              <a:buNone/>
              <a:defRPr sz="1700"/>
            </a:lvl4pPr>
            <a:lvl5pPr marL="1554480" indent="0">
              <a:buNone/>
              <a:defRPr sz="1700"/>
            </a:lvl5pPr>
            <a:lvl6pPr marL="1943100" indent="0">
              <a:buNone/>
              <a:defRPr sz="1700"/>
            </a:lvl6pPr>
            <a:lvl7pPr marL="2331720" indent="0">
              <a:buNone/>
              <a:defRPr sz="1700"/>
            </a:lvl7pPr>
            <a:lvl8pPr marL="2720340" indent="0">
              <a:buNone/>
              <a:defRPr sz="1700"/>
            </a:lvl8pPr>
            <a:lvl9pPr marL="3108960" indent="0">
              <a:buNone/>
              <a:defRPr sz="1700"/>
            </a:lvl9pPr>
          </a:lstStyle>
          <a:p>
            <a:r>
              <a:rPr lang="en-US"/>
              <a:t>Click icon to add picture</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a:t>Click to edit Master text styles</a:t>
            </a:r>
          </a:p>
        </p:txBody>
      </p:sp>
      <p:sp>
        <p:nvSpPr>
          <p:cNvPr id="5" name="Date Placeholder 4"/>
          <p:cNvSpPr>
            <a:spLocks noGrp="1"/>
          </p:cNvSpPr>
          <p:nvPr>
            <p:ph type="dt" sz="half" idx="10"/>
          </p:nvPr>
        </p:nvSpPr>
        <p:spPr/>
        <p:txBody>
          <a:bodyPr/>
          <a:lstStyle/>
          <a:p>
            <a:fld id="{E23CA681-24E1-0D40-ABE9-22CBFDC0B41D}" type="datetimeFigureOut">
              <a:rPr lang="en-US" smtClean="0"/>
              <a:t>1/15/20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61E81F-902D-7343-BA43-5D0418542F69}" type="slidenum">
              <a:rPr lang="en-US" smtClean="0"/>
              <a:t>‹#›</a:t>
            </a:fld>
            <a:endParaRPr lang="en-US"/>
          </a:p>
        </p:txBody>
      </p:sp>
    </p:spTree>
    <p:extLst>
      <p:ext uri="{BB962C8B-B14F-4D97-AF65-F5344CB8AC3E}">
        <p14:creationId xmlns:p14="http://schemas.microsoft.com/office/powerpoint/2010/main" val="4160095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4353" y="535519"/>
            <a:ext cx="6703695" cy="194415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4353" y="2677584"/>
            <a:ext cx="6703695" cy="638196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4353" y="9322649"/>
            <a:ext cx="1748790" cy="535517"/>
          </a:xfrm>
          <a:prstGeom prst="rect">
            <a:avLst/>
          </a:prstGeom>
        </p:spPr>
        <p:txBody>
          <a:bodyPr vert="horz" lIns="91440" tIns="45720" rIns="91440" bIns="45720" rtlCol="0" anchor="ctr"/>
          <a:lstStyle>
            <a:lvl1pPr algn="l">
              <a:defRPr sz="1020">
                <a:solidFill>
                  <a:schemeClr val="tx1">
                    <a:tint val="75000"/>
                  </a:schemeClr>
                </a:solidFill>
              </a:defRPr>
            </a:lvl1pPr>
          </a:lstStyle>
          <a:p>
            <a:fld id="{E23CA681-24E1-0D40-ABE9-22CBFDC0B41D}" type="datetimeFigureOut">
              <a:rPr lang="en-US" smtClean="0"/>
              <a:t>1/15/20</a:t>
            </a:fld>
            <a:endParaRPr lang="en-US"/>
          </a:p>
        </p:txBody>
      </p:sp>
      <p:sp>
        <p:nvSpPr>
          <p:cNvPr id="5" name="Footer Placeholder 4"/>
          <p:cNvSpPr>
            <a:spLocks noGrp="1"/>
          </p:cNvSpPr>
          <p:nvPr>
            <p:ph type="ftr" sz="quarter" idx="3"/>
          </p:nvPr>
        </p:nvSpPr>
        <p:spPr>
          <a:xfrm>
            <a:off x="2574608" y="9322649"/>
            <a:ext cx="2623185" cy="535517"/>
          </a:xfrm>
          <a:prstGeom prst="rect">
            <a:avLst/>
          </a:prstGeom>
        </p:spPr>
        <p:txBody>
          <a:bodyPr vert="horz" lIns="91440" tIns="45720" rIns="91440" bIns="45720" rtlCol="0" anchor="ctr"/>
          <a:lstStyle>
            <a:lvl1pPr algn="ctr">
              <a:defRPr sz="10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489258" y="9322649"/>
            <a:ext cx="1748790" cy="535517"/>
          </a:xfrm>
          <a:prstGeom prst="rect">
            <a:avLst/>
          </a:prstGeom>
        </p:spPr>
        <p:txBody>
          <a:bodyPr vert="horz" lIns="91440" tIns="45720" rIns="91440" bIns="45720" rtlCol="0" anchor="ctr"/>
          <a:lstStyle>
            <a:lvl1pPr algn="r">
              <a:defRPr sz="1020">
                <a:solidFill>
                  <a:schemeClr val="tx1">
                    <a:tint val="75000"/>
                  </a:schemeClr>
                </a:solidFill>
              </a:defRPr>
            </a:lvl1pPr>
          </a:lstStyle>
          <a:p>
            <a:fld id="{FD61E81F-902D-7343-BA43-5D0418542F69}" type="slidenum">
              <a:rPr lang="en-US" smtClean="0"/>
              <a:t>‹#›</a:t>
            </a:fld>
            <a:endParaRPr lang="en-US"/>
          </a:p>
        </p:txBody>
      </p:sp>
    </p:spTree>
    <p:extLst>
      <p:ext uri="{BB962C8B-B14F-4D97-AF65-F5344CB8AC3E}">
        <p14:creationId xmlns:p14="http://schemas.microsoft.com/office/powerpoint/2010/main" val="345291699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77240" rtl="0" eaLnBrk="1" latinLnBrk="0" hangingPunct="1">
        <a:lnSpc>
          <a:spcPct val="90000"/>
        </a:lnSpc>
        <a:spcBef>
          <a:spcPct val="0"/>
        </a:spcBef>
        <a:buNone/>
        <a:defRPr sz="3740" kern="1200">
          <a:solidFill>
            <a:schemeClr val="tx1"/>
          </a:solidFill>
          <a:latin typeface="+mj-lt"/>
          <a:ea typeface="+mj-ea"/>
          <a:cs typeface="+mj-cs"/>
        </a:defRPr>
      </a:lvl1pPr>
    </p:titleStyle>
    <p:bodyStyle>
      <a:lvl1pPr marL="194310" indent="-194310" algn="l" defTabSz="777240" rtl="0" eaLnBrk="1" latinLnBrk="0" hangingPunct="1">
        <a:lnSpc>
          <a:spcPct val="90000"/>
        </a:lnSpc>
        <a:spcBef>
          <a:spcPts val="850"/>
        </a:spcBef>
        <a:buFont typeface="Arial" panose="020B0604020202020204" pitchFamily="34" charset="0"/>
        <a:buChar char="•"/>
        <a:defRPr sz="2380" kern="1200">
          <a:solidFill>
            <a:schemeClr val="tx1"/>
          </a:solidFill>
          <a:latin typeface="+mn-lt"/>
          <a:ea typeface="+mn-ea"/>
          <a:cs typeface="+mn-cs"/>
        </a:defRPr>
      </a:lvl1pPr>
      <a:lvl2pPr marL="582930" indent="-194310" algn="l" defTabSz="777240" rtl="0" eaLnBrk="1" latinLnBrk="0" hangingPunct="1">
        <a:lnSpc>
          <a:spcPct val="90000"/>
        </a:lnSpc>
        <a:spcBef>
          <a:spcPts val="425"/>
        </a:spcBef>
        <a:buFont typeface="Arial" panose="020B0604020202020204" pitchFamily="34" charset="0"/>
        <a:buChar char="•"/>
        <a:defRPr sz="2040" kern="1200">
          <a:solidFill>
            <a:schemeClr val="tx1"/>
          </a:solidFill>
          <a:latin typeface="+mn-lt"/>
          <a:ea typeface="+mn-ea"/>
          <a:cs typeface="+mn-cs"/>
        </a:defRPr>
      </a:lvl2pPr>
      <a:lvl3pPr marL="971550" indent="-194310" algn="l" defTabSz="777240" rtl="0" eaLnBrk="1" latinLnBrk="0" hangingPunct="1">
        <a:lnSpc>
          <a:spcPct val="90000"/>
        </a:lnSpc>
        <a:spcBef>
          <a:spcPts val="425"/>
        </a:spcBef>
        <a:buFont typeface="Arial" panose="020B0604020202020204" pitchFamily="34" charset="0"/>
        <a:buChar char="•"/>
        <a:defRPr sz="1700" kern="1200">
          <a:solidFill>
            <a:schemeClr val="tx1"/>
          </a:solidFill>
          <a:latin typeface="+mn-lt"/>
          <a:ea typeface="+mn-ea"/>
          <a:cs typeface="+mn-cs"/>
        </a:defRPr>
      </a:lvl3pPr>
      <a:lvl4pPr marL="13601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4pPr>
      <a:lvl5pPr marL="174879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5pPr>
      <a:lvl6pPr marL="213741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6pPr>
      <a:lvl7pPr marL="252603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7pPr>
      <a:lvl8pPr marL="291465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8pPr>
      <a:lvl9pPr marL="33032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9pPr>
    </p:bodyStyle>
    <p:otherStyle>
      <a:defPPr>
        <a:defRPr lang="en-US"/>
      </a:defPPr>
      <a:lvl1pPr marL="0" algn="l" defTabSz="777240" rtl="0" eaLnBrk="1" latinLnBrk="0" hangingPunct="1">
        <a:defRPr sz="1530" kern="1200">
          <a:solidFill>
            <a:schemeClr val="tx1"/>
          </a:solidFill>
          <a:latin typeface="+mn-lt"/>
          <a:ea typeface="+mn-ea"/>
          <a:cs typeface="+mn-cs"/>
        </a:defRPr>
      </a:lvl1pPr>
      <a:lvl2pPr marL="388620" algn="l" defTabSz="777240" rtl="0" eaLnBrk="1" latinLnBrk="0" hangingPunct="1">
        <a:defRPr sz="1530" kern="1200">
          <a:solidFill>
            <a:schemeClr val="tx1"/>
          </a:solidFill>
          <a:latin typeface="+mn-lt"/>
          <a:ea typeface="+mn-ea"/>
          <a:cs typeface="+mn-cs"/>
        </a:defRPr>
      </a:lvl2pPr>
      <a:lvl3pPr marL="777240" algn="l" defTabSz="777240" rtl="0" eaLnBrk="1" latinLnBrk="0" hangingPunct="1">
        <a:defRPr sz="1530" kern="1200">
          <a:solidFill>
            <a:schemeClr val="tx1"/>
          </a:solidFill>
          <a:latin typeface="+mn-lt"/>
          <a:ea typeface="+mn-ea"/>
          <a:cs typeface="+mn-cs"/>
        </a:defRPr>
      </a:lvl3pPr>
      <a:lvl4pPr marL="1165860" algn="l" defTabSz="777240" rtl="0" eaLnBrk="1" latinLnBrk="0" hangingPunct="1">
        <a:defRPr sz="1530" kern="1200">
          <a:solidFill>
            <a:schemeClr val="tx1"/>
          </a:solidFill>
          <a:latin typeface="+mn-lt"/>
          <a:ea typeface="+mn-ea"/>
          <a:cs typeface="+mn-cs"/>
        </a:defRPr>
      </a:lvl4pPr>
      <a:lvl5pPr marL="1554480" algn="l" defTabSz="777240" rtl="0" eaLnBrk="1" latinLnBrk="0" hangingPunct="1">
        <a:defRPr sz="1530" kern="1200">
          <a:solidFill>
            <a:schemeClr val="tx1"/>
          </a:solidFill>
          <a:latin typeface="+mn-lt"/>
          <a:ea typeface="+mn-ea"/>
          <a:cs typeface="+mn-cs"/>
        </a:defRPr>
      </a:lvl5pPr>
      <a:lvl6pPr marL="1943100" algn="l" defTabSz="777240" rtl="0" eaLnBrk="1" latinLnBrk="0" hangingPunct="1">
        <a:defRPr sz="1530" kern="1200">
          <a:solidFill>
            <a:schemeClr val="tx1"/>
          </a:solidFill>
          <a:latin typeface="+mn-lt"/>
          <a:ea typeface="+mn-ea"/>
          <a:cs typeface="+mn-cs"/>
        </a:defRPr>
      </a:lvl6pPr>
      <a:lvl7pPr marL="2331720" algn="l" defTabSz="777240" rtl="0" eaLnBrk="1" latinLnBrk="0" hangingPunct="1">
        <a:defRPr sz="1530" kern="1200">
          <a:solidFill>
            <a:schemeClr val="tx1"/>
          </a:solidFill>
          <a:latin typeface="+mn-lt"/>
          <a:ea typeface="+mn-ea"/>
          <a:cs typeface="+mn-cs"/>
        </a:defRPr>
      </a:lvl7pPr>
      <a:lvl8pPr marL="2720340" algn="l" defTabSz="777240" rtl="0" eaLnBrk="1" latinLnBrk="0" hangingPunct="1">
        <a:defRPr sz="1530" kern="1200">
          <a:solidFill>
            <a:schemeClr val="tx1"/>
          </a:solidFill>
          <a:latin typeface="+mn-lt"/>
          <a:ea typeface="+mn-ea"/>
          <a:cs typeface="+mn-cs"/>
        </a:defRPr>
      </a:lvl8pPr>
      <a:lvl9pPr marL="3108960" algn="l" defTabSz="777240" rtl="0" eaLnBrk="1" latinLnBrk="0" hangingPunct="1">
        <a:defRPr sz="15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hyperlink" Target="https://model.georgia.org/community/interns/#scenario-analysis" TargetMode="External"/><Relationship Id="rId5" Type="http://schemas.openxmlformats.org/officeDocument/2006/relationships/hyperlink" Target="https://model.georgia.org/community/interns/#community-material-flow" TargetMode="Externa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D16D5F0-2300-854D-B537-AD75B6AA341D}"/>
              </a:ext>
            </a:extLst>
          </p:cNvPr>
          <p:cNvPicPr>
            <a:picLocks noChangeAspect="1"/>
          </p:cNvPicPr>
          <p:nvPr/>
        </p:nvPicPr>
        <p:blipFill>
          <a:blip r:embed="rId2"/>
          <a:stretch>
            <a:fillRect/>
          </a:stretch>
        </p:blipFill>
        <p:spPr>
          <a:xfrm>
            <a:off x="0" y="0"/>
            <a:ext cx="7772400" cy="2145183"/>
          </a:xfrm>
          <a:prstGeom prst="rect">
            <a:avLst/>
          </a:prstGeom>
        </p:spPr>
      </p:pic>
      <p:sp>
        <p:nvSpPr>
          <p:cNvPr id="6" name="Title 5">
            <a:extLst>
              <a:ext uri="{FF2B5EF4-FFF2-40B4-BE49-F238E27FC236}">
                <a16:creationId xmlns:a16="http://schemas.microsoft.com/office/drawing/2014/main" id="{E2BD4105-1741-B648-83F9-537492183B53}"/>
              </a:ext>
            </a:extLst>
          </p:cNvPr>
          <p:cNvSpPr>
            <a:spLocks noGrp="1"/>
          </p:cNvSpPr>
          <p:nvPr>
            <p:ph type="title"/>
          </p:nvPr>
        </p:nvSpPr>
        <p:spPr>
          <a:xfrm>
            <a:off x="256573" y="2561761"/>
            <a:ext cx="6703695" cy="638036"/>
          </a:xfrm>
        </p:spPr>
        <p:txBody>
          <a:bodyPr>
            <a:noAutofit/>
          </a:bodyPr>
          <a:lstStyle/>
          <a:p>
            <a:r>
              <a:rPr lang="en-US" sz="2400" dirty="0"/>
              <a:t>Community Input-Output Modeling</a:t>
            </a:r>
          </a:p>
        </p:txBody>
      </p:sp>
      <p:sp>
        <p:nvSpPr>
          <p:cNvPr id="10" name="Content Placeholder 4">
            <a:extLst>
              <a:ext uri="{FF2B5EF4-FFF2-40B4-BE49-F238E27FC236}">
                <a16:creationId xmlns:a16="http://schemas.microsoft.com/office/drawing/2014/main" id="{343E2667-09DE-054D-B1FC-194CF0CF2CB2}"/>
              </a:ext>
            </a:extLst>
          </p:cNvPr>
          <p:cNvSpPr txBox="1">
            <a:spLocks/>
          </p:cNvSpPr>
          <p:nvPr/>
        </p:nvSpPr>
        <p:spPr>
          <a:xfrm>
            <a:off x="286508" y="3074925"/>
            <a:ext cx="4957132" cy="6700254"/>
          </a:xfrm>
          <a:prstGeom prst="rect">
            <a:avLst/>
          </a:prstGeom>
        </p:spPr>
        <p:txBody>
          <a:bodyPr vert="horz" lIns="58293" tIns="29146" rIns="58293" bIns="29146"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lnSpc>
                <a:spcPts val="1440"/>
              </a:lnSpc>
              <a:buNone/>
            </a:pPr>
            <a:r>
              <a:rPr lang="en-US" sz="1200" dirty="0"/>
              <a:t>The US Environmentally Extended Input-Output Model (USEEIO) is a national life cycle model that combines environmental and economic data to characterize both positive and negative effects associated with the production and consumption of goods and services in the United States. It tracks close to 400 commodities and over 2000 resources, emissions, and waste types to characterize 20+ environmental and economic indicators. USEEIO is widely used by corporations, including Amazon, nonprofits, government and academia for applications such as carbon </a:t>
            </a:r>
            <a:r>
              <a:rPr lang="en-US" sz="1200" dirty="0" err="1"/>
              <a:t>footprinting</a:t>
            </a:r>
            <a:r>
              <a:rPr lang="en-US" sz="1200" dirty="0"/>
              <a:t> and sector-based environmental assessment.</a:t>
            </a:r>
          </a:p>
          <a:p>
            <a:pPr marL="0" indent="0" fontAlgn="base">
              <a:lnSpc>
                <a:spcPts val="1440"/>
              </a:lnSpc>
              <a:buNone/>
            </a:pPr>
            <a:r>
              <a:rPr lang="en-US" sz="1200" dirty="0"/>
              <a:t>The EPA, GA Department of Economic Development, and Georgia Tech are working with Georgia communities interested in using the model to evaluate economic and environmental outcomes through web applications that specifically address community concerns by combing the national USEEIO model with local data to add detail to the evaluation. Our projects include working with stakeholders in a public-private partnership of 6 Southeast Georgia counties to collect material generation data to assess the impact of new technological improvements, innovative recovery, alternative use of available materials, and increased material efficiency.</a:t>
            </a:r>
          </a:p>
          <a:p>
            <a:pPr marL="0" indent="0" fontAlgn="base">
              <a:lnSpc>
                <a:spcPts val="1440"/>
              </a:lnSpc>
              <a:buNone/>
            </a:pPr>
            <a:r>
              <a:rPr lang="en-US" sz="1200" dirty="0"/>
              <a:t>Using the Georgia version of the USEEIO model, teams will investigate linkages between material data and the regionalized IO model using information gathered on: (1) industries or final uses that are generating the materials, (2) how the materials currently are used, disposed or handled, (3) possible uses of the material to substitute for current industry material or energy requirements, (4) other technological and environmental changes related to material use and substitution, and (5) the market consequences of scaling up material cycling changes.</a:t>
            </a:r>
          </a:p>
          <a:p>
            <a:pPr marL="0" indent="0" fontAlgn="base">
              <a:lnSpc>
                <a:spcPts val="1440"/>
              </a:lnSpc>
              <a:buNone/>
            </a:pPr>
            <a:r>
              <a:rPr lang="en-US" sz="1200" dirty="0"/>
              <a:t>The resulting regional material flow analysis will include characterization of local material streams in both quantity and quality using data from local stakeholders. The regional focus provides an opportunity to add detail to the national model for the unique needs of local project planning and economic development.</a:t>
            </a:r>
          </a:p>
        </p:txBody>
      </p:sp>
      <p:sp>
        <p:nvSpPr>
          <p:cNvPr id="8" name="Rectangle 7">
            <a:extLst>
              <a:ext uri="{FF2B5EF4-FFF2-40B4-BE49-F238E27FC236}">
                <a16:creationId xmlns:a16="http://schemas.microsoft.com/office/drawing/2014/main" id="{21BDA22F-0DFF-B041-99AD-0DB322B6654F}"/>
              </a:ext>
            </a:extLst>
          </p:cNvPr>
          <p:cNvSpPr/>
          <p:nvPr/>
        </p:nvSpPr>
        <p:spPr>
          <a:xfrm>
            <a:off x="0" y="2043026"/>
            <a:ext cx="7772400" cy="144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48">
              <a:ln>
                <a:solidFill>
                  <a:schemeClr val="accent2"/>
                </a:solidFill>
              </a:ln>
            </a:endParaRPr>
          </a:p>
        </p:txBody>
      </p:sp>
      <p:pic>
        <p:nvPicPr>
          <p:cNvPr id="1028" name="Picture 4">
            <a:extLst>
              <a:ext uri="{FF2B5EF4-FFF2-40B4-BE49-F238E27FC236}">
                <a16:creationId xmlns:a16="http://schemas.microsoft.com/office/drawing/2014/main" id="{37BE1F68-14A0-1F49-91A8-CC95318685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00664" y="2089385"/>
            <a:ext cx="876211" cy="876211"/>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C07EA573-2FE5-C64E-BE03-EB07C04C98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68477" y="2070641"/>
            <a:ext cx="1056751" cy="894954"/>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C825C4F5-34DC-A04D-8C38-D14C3114DDE1}"/>
              </a:ext>
            </a:extLst>
          </p:cNvPr>
          <p:cNvSpPr/>
          <p:nvPr/>
        </p:nvSpPr>
        <p:spPr>
          <a:xfrm>
            <a:off x="5438097" y="3139193"/>
            <a:ext cx="2200784" cy="2483244"/>
          </a:xfrm>
          <a:prstGeom prst="rect">
            <a:avLst/>
          </a:prstGeom>
        </p:spPr>
        <p:txBody>
          <a:bodyPr wrap="square">
            <a:spAutoFit/>
          </a:bodyPr>
          <a:lstStyle/>
          <a:p>
            <a:pPr>
              <a:lnSpc>
                <a:spcPts val="1720"/>
              </a:lnSpc>
            </a:pPr>
            <a:r>
              <a:rPr lang="en-US" sz="1400" dirty="0"/>
              <a:t>We’re partnering with Georgia communities to create online tools to evaluate how technological changes in local industries, utilities and logistics can reduce carbon footprints and protect the environ-</a:t>
            </a:r>
            <a:r>
              <a:rPr lang="en-US" sz="1400" dirty="0" err="1"/>
              <a:t>ment</a:t>
            </a:r>
            <a:r>
              <a:rPr lang="en-US" sz="1400" dirty="0"/>
              <a:t> while creating jobs and new business opportunities.</a:t>
            </a:r>
          </a:p>
        </p:txBody>
      </p:sp>
    </p:spTree>
    <p:extLst>
      <p:ext uri="{BB962C8B-B14F-4D97-AF65-F5344CB8AC3E}">
        <p14:creationId xmlns:p14="http://schemas.microsoft.com/office/powerpoint/2010/main" val="31631403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3CDC577-3AF7-C040-96F7-B9C54E5A2220}"/>
              </a:ext>
            </a:extLst>
          </p:cNvPr>
          <p:cNvPicPr>
            <a:picLocks noChangeAspect="1"/>
          </p:cNvPicPr>
          <p:nvPr/>
        </p:nvPicPr>
        <p:blipFill>
          <a:blip r:embed="rId2"/>
          <a:stretch>
            <a:fillRect/>
          </a:stretch>
        </p:blipFill>
        <p:spPr>
          <a:xfrm>
            <a:off x="0" y="0"/>
            <a:ext cx="8313178" cy="2081346"/>
          </a:xfrm>
          <a:prstGeom prst="rect">
            <a:avLst/>
          </a:prstGeom>
        </p:spPr>
      </p:pic>
      <p:sp>
        <p:nvSpPr>
          <p:cNvPr id="6" name="Title 5">
            <a:extLst>
              <a:ext uri="{FF2B5EF4-FFF2-40B4-BE49-F238E27FC236}">
                <a16:creationId xmlns:a16="http://schemas.microsoft.com/office/drawing/2014/main" id="{E2BD4105-1741-B648-83F9-537492183B53}"/>
              </a:ext>
            </a:extLst>
          </p:cNvPr>
          <p:cNvSpPr>
            <a:spLocks noGrp="1"/>
          </p:cNvSpPr>
          <p:nvPr>
            <p:ph type="title"/>
          </p:nvPr>
        </p:nvSpPr>
        <p:spPr>
          <a:xfrm>
            <a:off x="228480" y="2431215"/>
            <a:ext cx="4642925" cy="462949"/>
          </a:xfrm>
        </p:spPr>
        <p:txBody>
          <a:bodyPr>
            <a:normAutofit fontScale="90000"/>
          </a:bodyPr>
          <a:lstStyle/>
          <a:p>
            <a:r>
              <a:rPr lang="en-US" sz="3100" dirty="0"/>
              <a:t>Georgia Team</a:t>
            </a:r>
            <a:endParaRPr lang="en-US" dirty="0"/>
          </a:p>
        </p:txBody>
      </p:sp>
      <p:sp>
        <p:nvSpPr>
          <p:cNvPr id="10" name="Content Placeholder 4">
            <a:extLst>
              <a:ext uri="{FF2B5EF4-FFF2-40B4-BE49-F238E27FC236}">
                <a16:creationId xmlns:a16="http://schemas.microsoft.com/office/drawing/2014/main" id="{343E2667-09DE-054D-B1FC-194CF0CF2CB2}"/>
              </a:ext>
            </a:extLst>
          </p:cNvPr>
          <p:cNvSpPr txBox="1">
            <a:spLocks/>
          </p:cNvSpPr>
          <p:nvPr/>
        </p:nvSpPr>
        <p:spPr>
          <a:xfrm>
            <a:off x="258414" y="2973634"/>
            <a:ext cx="7123025" cy="1268174"/>
          </a:xfrm>
          <a:prstGeom prst="rect">
            <a:avLst/>
          </a:prstGeom>
        </p:spPr>
        <p:txBody>
          <a:bodyPr vert="horz" lIns="58293" tIns="29146" rIns="58293" bIns="29146"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60000"/>
              </a:lnSpc>
              <a:buNone/>
            </a:pPr>
            <a:endParaRPr lang="en-US" sz="1148" dirty="0"/>
          </a:p>
        </p:txBody>
      </p:sp>
      <p:sp>
        <p:nvSpPr>
          <p:cNvPr id="14" name="Title 5">
            <a:extLst>
              <a:ext uri="{FF2B5EF4-FFF2-40B4-BE49-F238E27FC236}">
                <a16:creationId xmlns:a16="http://schemas.microsoft.com/office/drawing/2014/main" id="{6F22CB48-2A13-1A4C-84DA-4244263FCFE1}"/>
              </a:ext>
            </a:extLst>
          </p:cNvPr>
          <p:cNvSpPr txBox="1">
            <a:spLocks/>
          </p:cNvSpPr>
          <p:nvPr/>
        </p:nvSpPr>
        <p:spPr>
          <a:xfrm>
            <a:off x="2803262" y="663970"/>
            <a:ext cx="4335688" cy="671935"/>
          </a:xfrm>
          <a:prstGeom prst="rect">
            <a:avLst/>
          </a:prstGeom>
        </p:spPr>
        <p:txBody>
          <a:bodyPr vert="horz" lIns="58293" tIns="29146" rIns="58293" bIns="29146" rtlCol="0" anchor="ct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5" b="1" dirty="0">
                <a:solidFill>
                  <a:schemeClr val="bg1"/>
                </a:solidFill>
              </a:rPr>
              <a:t>Regional Sustainability and Environmental Sciences Research Program (RESES)</a:t>
            </a:r>
          </a:p>
        </p:txBody>
      </p:sp>
      <p:sp>
        <p:nvSpPr>
          <p:cNvPr id="12" name="Rectangle 11">
            <a:extLst>
              <a:ext uri="{FF2B5EF4-FFF2-40B4-BE49-F238E27FC236}">
                <a16:creationId xmlns:a16="http://schemas.microsoft.com/office/drawing/2014/main" id="{D02796D8-71EF-3847-9723-75AB62E8F141}"/>
              </a:ext>
            </a:extLst>
          </p:cNvPr>
          <p:cNvSpPr/>
          <p:nvPr/>
        </p:nvSpPr>
        <p:spPr>
          <a:xfrm>
            <a:off x="2803261" y="1378046"/>
            <a:ext cx="4721967" cy="268984"/>
          </a:xfrm>
          <a:prstGeom prst="rect">
            <a:avLst/>
          </a:prstGeom>
        </p:spPr>
        <p:txBody>
          <a:bodyPr wrap="square">
            <a:spAutoFit/>
          </a:bodyPr>
          <a:lstStyle/>
          <a:p>
            <a:r>
              <a:rPr lang="en-US" sz="1148" b="1" i="1" dirty="0">
                <a:solidFill>
                  <a:schemeClr val="bg1"/>
                </a:solidFill>
                <a:latin typeface="Source Sans Pro" panose="020F0502020204030204" pitchFamily="34" charset="0"/>
              </a:rPr>
              <a:t>Community-Driven Application Development using USEEIO Models</a:t>
            </a:r>
            <a:endParaRPr lang="en-US" sz="1148" dirty="0">
              <a:solidFill>
                <a:schemeClr val="bg1"/>
              </a:solidFill>
            </a:endParaRPr>
          </a:p>
        </p:txBody>
      </p:sp>
      <p:sp>
        <p:nvSpPr>
          <p:cNvPr id="20" name="Title 5">
            <a:extLst>
              <a:ext uri="{FF2B5EF4-FFF2-40B4-BE49-F238E27FC236}">
                <a16:creationId xmlns:a16="http://schemas.microsoft.com/office/drawing/2014/main" id="{097A9B4F-CF66-6F41-9BCE-20C0FC10A6E8}"/>
              </a:ext>
            </a:extLst>
          </p:cNvPr>
          <p:cNvSpPr txBox="1">
            <a:spLocks/>
          </p:cNvSpPr>
          <p:nvPr/>
        </p:nvSpPr>
        <p:spPr>
          <a:xfrm>
            <a:off x="2803261" y="370873"/>
            <a:ext cx="2309668" cy="318149"/>
          </a:xfrm>
          <a:prstGeom prst="rect">
            <a:avLst/>
          </a:prstGeom>
        </p:spPr>
        <p:txBody>
          <a:bodyPr vert="horz" lIns="58293" tIns="29146" rIns="58293" bIns="29146" rtlCol="0" anchor="ctr">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148" b="1" dirty="0">
                <a:solidFill>
                  <a:schemeClr val="bg1"/>
                </a:solidFill>
              </a:rPr>
              <a:t>Georgia’s flagship projects with the EPA</a:t>
            </a:r>
          </a:p>
        </p:txBody>
      </p:sp>
      <p:sp>
        <p:nvSpPr>
          <p:cNvPr id="13" name="Rectangle 12">
            <a:extLst>
              <a:ext uri="{FF2B5EF4-FFF2-40B4-BE49-F238E27FC236}">
                <a16:creationId xmlns:a16="http://schemas.microsoft.com/office/drawing/2014/main" id="{AFDFFE94-2CCE-6045-BA36-6A8242F704BC}"/>
              </a:ext>
            </a:extLst>
          </p:cNvPr>
          <p:cNvSpPr/>
          <p:nvPr/>
        </p:nvSpPr>
        <p:spPr>
          <a:xfrm>
            <a:off x="0" y="2043026"/>
            <a:ext cx="7772400" cy="144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48">
              <a:ln>
                <a:solidFill>
                  <a:schemeClr val="accent2"/>
                </a:solidFill>
              </a:ln>
            </a:endParaRPr>
          </a:p>
        </p:txBody>
      </p:sp>
      <p:pic>
        <p:nvPicPr>
          <p:cNvPr id="15" name="Picture 4">
            <a:extLst>
              <a:ext uri="{FF2B5EF4-FFF2-40B4-BE49-F238E27FC236}">
                <a16:creationId xmlns:a16="http://schemas.microsoft.com/office/drawing/2014/main" id="{D6E15672-F481-5044-935D-E2500EC60C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00664" y="2089385"/>
            <a:ext cx="876211" cy="876211"/>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a:extLst>
              <a:ext uri="{FF2B5EF4-FFF2-40B4-BE49-F238E27FC236}">
                <a16:creationId xmlns:a16="http://schemas.microsoft.com/office/drawing/2014/main" id="{13258A4F-222D-1E4E-824B-67E9AF0785F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68477" y="2070641"/>
            <a:ext cx="1056751" cy="894954"/>
          </a:xfrm>
          <a:prstGeom prst="rect">
            <a:avLst/>
          </a:prstGeom>
          <a:noFill/>
          <a:extLst>
            <a:ext uri="{909E8E84-426E-40DD-AFC4-6F175D3DCCD1}">
              <a14:hiddenFill xmlns:a14="http://schemas.microsoft.com/office/drawing/2010/main">
                <a:solidFill>
                  <a:srgbClr val="FFFFFF"/>
                </a:solidFill>
              </a14:hiddenFill>
            </a:ext>
          </a:extLst>
        </p:spPr>
      </p:pic>
      <p:sp>
        <p:nvSpPr>
          <p:cNvPr id="17" name="Content Placeholder 4">
            <a:extLst>
              <a:ext uri="{FF2B5EF4-FFF2-40B4-BE49-F238E27FC236}">
                <a16:creationId xmlns:a16="http://schemas.microsoft.com/office/drawing/2014/main" id="{A01C2BBC-C003-164A-8A14-01A700EABA76}"/>
              </a:ext>
            </a:extLst>
          </p:cNvPr>
          <p:cNvSpPr>
            <a:spLocks noGrp="1"/>
          </p:cNvSpPr>
          <p:nvPr>
            <p:ph idx="1"/>
          </p:nvPr>
        </p:nvSpPr>
        <p:spPr>
          <a:xfrm>
            <a:off x="5283945" y="3217806"/>
            <a:ext cx="2230041" cy="3280098"/>
          </a:xfrm>
        </p:spPr>
        <p:txBody>
          <a:bodyPr>
            <a:normAutofit/>
          </a:bodyPr>
          <a:lstStyle/>
          <a:p>
            <a:pPr marL="0" indent="0">
              <a:buNone/>
            </a:pPr>
            <a:br>
              <a:rPr lang="en-US" sz="1275" dirty="0"/>
            </a:br>
            <a:r>
              <a:rPr lang="en-US" sz="1275" dirty="0"/>
              <a:t>Project Interns</a:t>
            </a:r>
            <a:br>
              <a:rPr lang="en-US" sz="1275" dirty="0"/>
            </a:br>
            <a:br>
              <a:rPr lang="en-US" sz="1275" dirty="0"/>
            </a:br>
            <a:r>
              <a:rPr lang="en-US" sz="1100" dirty="0">
                <a:hlinkClick r:id="rId5"/>
              </a:rPr>
              <a:t>Community Data Collection</a:t>
            </a:r>
            <a:br>
              <a:rPr lang="en-US" sz="1100" dirty="0"/>
            </a:br>
            <a:r>
              <a:rPr lang="en-US" sz="1100" dirty="0"/>
              <a:t>Hands on role for individuals working in communities to collect and prepare data for analysis.</a:t>
            </a:r>
          </a:p>
          <a:p>
            <a:pPr marL="0" indent="0">
              <a:buNone/>
            </a:pPr>
            <a:r>
              <a:rPr lang="en-US" sz="1100" dirty="0">
                <a:hlinkClick r:id="rId5"/>
              </a:rPr>
              <a:t>Community Material Flow Analysis</a:t>
            </a:r>
            <a:r>
              <a:rPr lang="en-US" sz="1100" dirty="0"/>
              <a:t> Our material flow intern will</a:t>
            </a:r>
            <a:br>
              <a:rPr lang="en-US" sz="1100" dirty="0"/>
            </a:br>
            <a:r>
              <a:rPr lang="en-US" sz="1100" dirty="0"/>
              <a:t>process community data using Python to create interactive supply chain visualizations.</a:t>
            </a:r>
          </a:p>
          <a:p>
            <a:pPr marL="0" indent="0">
              <a:buNone/>
            </a:pPr>
            <a:r>
              <a:rPr lang="en-US" sz="1100" dirty="0">
                <a:hlinkClick r:id="rId6"/>
              </a:rPr>
              <a:t>New Technology Scenario Analysis</a:t>
            </a:r>
            <a:r>
              <a:rPr lang="en-US" sz="1100" dirty="0"/>
              <a:t> Our technology scenario intern will build R Language tools to convey industry purchases, resource use and emissions. </a:t>
            </a:r>
          </a:p>
          <a:p>
            <a:pPr marL="0" indent="0">
              <a:buNone/>
            </a:pPr>
            <a:endParaRPr lang="en-US" sz="1275" dirty="0"/>
          </a:p>
        </p:txBody>
      </p:sp>
      <p:sp>
        <p:nvSpPr>
          <p:cNvPr id="2" name="TextBox 1">
            <a:extLst>
              <a:ext uri="{FF2B5EF4-FFF2-40B4-BE49-F238E27FC236}">
                <a16:creationId xmlns:a16="http://schemas.microsoft.com/office/drawing/2014/main" id="{BACE4BED-EF69-C040-8CA2-6A63AD0D82C1}"/>
              </a:ext>
            </a:extLst>
          </p:cNvPr>
          <p:cNvSpPr txBox="1"/>
          <p:nvPr/>
        </p:nvSpPr>
        <p:spPr>
          <a:xfrm>
            <a:off x="228481" y="3092936"/>
            <a:ext cx="4723846" cy="1815882"/>
          </a:xfrm>
          <a:prstGeom prst="rect">
            <a:avLst/>
          </a:prstGeom>
          <a:noFill/>
        </p:spPr>
        <p:txBody>
          <a:bodyPr wrap="square" rtlCol="0">
            <a:spAutoFit/>
          </a:bodyPr>
          <a:lstStyle/>
          <a:p>
            <a:r>
              <a:rPr lang="en-US" sz="1200" b="1" dirty="0"/>
              <a:t>Wesley </a:t>
            </a:r>
            <a:r>
              <a:rPr lang="en-US" sz="1200" b="1" dirty="0" err="1"/>
              <a:t>Ingwersen</a:t>
            </a:r>
            <a:r>
              <a:rPr lang="en-US" sz="1200" b="1" dirty="0"/>
              <a:t>, US Environmental Protection Agency </a:t>
            </a:r>
            <a:endParaRPr lang="en-US" sz="1100" b="1" dirty="0"/>
          </a:p>
          <a:p>
            <a:r>
              <a:rPr lang="en-US" sz="1100" dirty="0"/>
              <a:t>USEPA Environmental Engineer Wes </a:t>
            </a:r>
            <a:r>
              <a:rPr lang="en-US" sz="1100" dirty="0" err="1"/>
              <a:t>Ingwersen</a:t>
            </a:r>
            <a:r>
              <a:rPr lang="en-US" sz="1100" dirty="0"/>
              <a:t>…</a:t>
            </a:r>
          </a:p>
          <a:p>
            <a:endParaRPr lang="en-US" sz="1100" b="1" dirty="0"/>
          </a:p>
          <a:p>
            <a:br>
              <a:rPr lang="en-US" sz="1100" b="1" dirty="0"/>
            </a:br>
            <a:r>
              <a:rPr lang="en-US" sz="1200" b="1" dirty="0"/>
              <a:t>Loren Heyns, Georgia Department of Economic Development</a:t>
            </a:r>
            <a:endParaRPr lang="en-US" sz="1100" dirty="0"/>
          </a:p>
          <a:p>
            <a:r>
              <a:rPr lang="en-US" sz="1100" dirty="0" err="1"/>
              <a:t>GDEcD</a:t>
            </a:r>
            <a:r>
              <a:rPr lang="en-US" sz="1100" dirty="0"/>
              <a:t> Programmer Analyst Loren Heyns is a Georgia Tech PhD student in Computational Science and Civil and Environmental Engineering. Loren's background includes developing websites for Georgia Power, Georgia State Parks, Green Law, Southeast Environmental Education, Georgia Film and Video, and business directories for Georgia Aerospace, Trade and Logistics.</a:t>
            </a:r>
          </a:p>
        </p:txBody>
      </p:sp>
    </p:spTree>
    <p:extLst>
      <p:ext uri="{BB962C8B-B14F-4D97-AF65-F5344CB8AC3E}">
        <p14:creationId xmlns:p14="http://schemas.microsoft.com/office/powerpoint/2010/main" val="67765116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1516</TotalTime>
  <Words>550</Words>
  <Application>Microsoft Macintosh PowerPoint</Application>
  <PresentationFormat>Custom</PresentationFormat>
  <Paragraphs>18</Paragraphs>
  <Slides>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Source Sans Pro</vt:lpstr>
      <vt:lpstr>Office Theme</vt:lpstr>
      <vt:lpstr>Community Input-Output Modeling</vt:lpstr>
      <vt:lpstr>Georgia Team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Community Model Building</dc:title>
  <dc:creator>Loren Heyns</dc:creator>
  <cp:lastModifiedBy>Loren Heyns</cp:lastModifiedBy>
  <cp:revision>35</cp:revision>
  <dcterms:created xsi:type="dcterms:W3CDTF">2020-01-13T19:11:00Z</dcterms:created>
  <dcterms:modified xsi:type="dcterms:W3CDTF">2020-01-16T03:35:49Z</dcterms:modified>
</cp:coreProperties>
</file>

<file path=docProps/thumbnail.jpeg>
</file>